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304" r:id="rId5"/>
    <p:sldId id="261" r:id="rId6"/>
    <p:sldId id="262" r:id="rId7"/>
    <p:sldId id="291" r:id="rId8"/>
    <p:sldId id="264" r:id="rId9"/>
    <p:sldId id="292" r:id="rId10"/>
    <p:sldId id="266" r:id="rId11"/>
    <p:sldId id="293" r:id="rId12"/>
    <p:sldId id="268" r:id="rId13"/>
    <p:sldId id="294" r:id="rId14"/>
    <p:sldId id="270" r:id="rId15"/>
    <p:sldId id="295" r:id="rId16"/>
    <p:sldId id="272" r:id="rId17"/>
    <p:sldId id="296" r:id="rId18"/>
    <p:sldId id="274" r:id="rId19"/>
    <p:sldId id="297" r:id="rId20"/>
    <p:sldId id="276" r:id="rId21"/>
    <p:sldId id="298" r:id="rId22"/>
    <p:sldId id="278" r:id="rId23"/>
    <p:sldId id="299" r:id="rId24"/>
    <p:sldId id="280" r:id="rId25"/>
    <p:sldId id="300" r:id="rId26"/>
    <p:sldId id="282" r:id="rId27"/>
    <p:sldId id="301" r:id="rId28"/>
    <p:sldId id="284" r:id="rId29"/>
    <p:sldId id="302" r:id="rId30"/>
    <p:sldId id="286" r:id="rId31"/>
    <p:sldId id="303" r:id="rId32"/>
    <p:sldId id="288" r:id="rId33"/>
    <p:sldId id="307" r:id="rId34"/>
    <p:sldId id="290" r:id="rId35"/>
    <p:sldId id="30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3"/>
    <a:srgbClr val="8C7B21"/>
    <a:srgbClr val="CC0000"/>
    <a:srgbClr val="002B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02E7B9-1C72-4800-AAB3-8B2C429D9B3C}" v="25" dt="2019-08-15T16:14:53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79725" autoAdjust="0"/>
  </p:normalViewPr>
  <p:slideViewPr>
    <p:cSldViewPr snapToGrid="0">
      <p:cViewPr varScale="1">
        <p:scale>
          <a:sx n="58" d="100"/>
          <a:sy n="58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d Green" userId="facc6e1673449575" providerId="LiveId" clId="{09B5CD4C-5129-4797-A133-C6A521298CE3}"/>
  </pc:docChgLst>
  <pc:docChgLst>
    <pc:chgData name="Chad Green" userId="facc6e1673449575" providerId="LiveId" clId="{A8D1BE47-A35C-461E-8B85-AB78AFF9F65F}"/>
  </pc:docChgLst>
  <pc:docChgLst>
    <pc:chgData name="Chad Green" userId="facc6e1673449575" providerId="LiveId" clId="{E402E7B9-1C72-4800-AAB3-8B2C429D9B3C}"/>
    <pc:docChg chg="custSel delSld modSld">
      <pc:chgData name="Chad Green" userId="facc6e1673449575" providerId="LiveId" clId="{E402E7B9-1C72-4800-AAB3-8B2C429D9B3C}" dt="2019-09-07T16:27:06.977" v="250" actId="20577"/>
      <pc:docMkLst>
        <pc:docMk/>
      </pc:docMkLst>
      <pc:sldChg chg="modSp">
        <pc:chgData name="Chad Green" userId="facc6e1673449575" providerId="LiveId" clId="{E402E7B9-1C72-4800-AAB3-8B2C429D9B3C}" dt="2019-09-07T16:27:06.977" v="250" actId="20577"/>
        <pc:sldMkLst>
          <pc:docMk/>
          <pc:sldMk cId="4290585726" sldId="257"/>
        </pc:sldMkLst>
        <pc:spChg chg="mod">
          <ac:chgData name="Chad Green" userId="facc6e1673449575" providerId="LiveId" clId="{E402E7B9-1C72-4800-AAB3-8B2C429D9B3C}" dt="2019-08-15T15:57:20.956" v="73" actId="14100"/>
          <ac:spMkLst>
            <pc:docMk/>
            <pc:sldMk cId="4290585726" sldId="257"/>
            <ac:spMk id="3" creationId="{B4956639-E979-47E1-913E-B4714EC4BF8F}"/>
          </ac:spMkLst>
        </pc:spChg>
        <pc:spChg chg="mod">
          <ac:chgData name="Chad Green" userId="facc6e1673449575" providerId="LiveId" clId="{E402E7B9-1C72-4800-AAB3-8B2C429D9B3C}" dt="2019-09-07T16:27:06.977" v="250" actId="20577"/>
          <ac:spMkLst>
            <pc:docMk/>
            <pc:sldMk cId="4290585726" sldId="257"/>
            <ac:spMk id="4" creationId="{FD5774EA-DA25-4366-8AB8-78406B1ABC92}"/>
          </ac:spMkLst>
        </pc:spChg>
      </pc:sldChg>
      <pc:sldChg chg="addSp modSp modAnim">
        <pc:chgData name="Chad Green" userId="facc6e1673449575" providerId="LiveId" clId="{E402E7B9-1C72-4800-AAB3-8B2C429D9B3C}" dt="2019-08-15T16:06:07.578" v="206"/>
        <pc:sldMkLst>
          <pc:docMk/>
          <pc:sldMk cId="4093962781" sldId="258"/>
        </pc:sldMkLst>
        <pc:spChg chg="mod">
          <ac:chgData name="Chad Green" userId="facc6e1673449575" providerId="LiveId" clId="{E402E7B9-1C72-4800-AAB3-8B2C429D9B3C}" dt="2019-08-15T16:03:24.338" v="194" actId="14100"/>
          <ac:spMkLst>
            <pc:docMk/>
            <pc:sldMk cId="4093962781" sldId="258"/>
            <ac:spMk id="4" creationId="{CD57753F-CFDD-48A1-BF4D-3E88F4445EB8}"/>
          </ac:spMkLst>
        </pc:spChg>
        <pc:picChg chg="add mod">
          <ac:chgData name="Chad Green" userId="facc6e1673449575" providerId="LiveId" clId="{E402E7B9-1C72-4800-AAB3-8B2C429D9B3C}" dt="2019-08-15T16:04:03.422" v="198" actId="1076"/>
          <ac:picMkLst>
            <pc:docMk/>
            <pc:sldMk cId="4093962781" sldId="258"/>
            <ac:picMk id="3" creationId="{4466E6C2-B185-4DBD-B52C-648ABFBCBF4E}"/>
          </ac:picMkLst>
        </pc:picChg>
        <pc:picChg chg="mod">
          <ac:chgData name="Chad Green" userId="facc6e1673449575" providerId="LiveId" clId="{E402E7B9-1C72-4800-AAB3-8B2C429D9B3C}" dt="2019-08-15T16:03:55.845" v="197" actId="1076"/>
          <ac:picMkLst>
            <pc:docMk/>
            <pc:sldMk cId="4093962781" sldId="258"/>
            <ac:picMk id="6" creationId="{FC56A052-07DD-4E28-AD82-5DD47C776C8C}"/>
          </ac:picMkLst>
        </pc:picChg>
      </pc:sldChg>
      <pc:sldChg chg="modSp">
        <pc:chgData name="Chad Green" userId="facc6e1673449575" providerId="LiveId" clId="{E402E7B9-1C72-4800-AAB3-8B2C429D9B3C}" dt="2019-08-15T16:15:06.030" v="221" actId="1076"/>
        <pc:sldMkLst>
          <pc:docMk/>
          <pc:sldMk cId="2746510140" sldId="308"/>
        </pc:sldMkLst>
        <pc:spChg chg="mod">
          <ac:chgData name="Chad Green" userId="facc6e1673449575" providerId="LiveId" clId="{E402E7B9-1C72-4800-AAB3-8B2C429D9B3C}" dt="2019-08-15T16:14:26.846" v="217" actId="1076"/>
          <ac:spMkLst>
            <pc:docMk/>
            <pc:sldMk cId="2746510140" sldId="308"/>
            <ac:spMk id="4" creationId="{CD57753F-CFDD-48A1-BF4D-3E88F4445EB8}"/>
          </ac:spMkLst>
        </pc:spChg>
        <pc:picChg chg="mod">
          <ac:chgData name="Chad Green" userId="facc6e1673449575" providerId="LiveId" clId="{E402E7B9-1C72-4800-AAB3-8B2C429D9B3C}" dt="2019-08-15T16:15:06.030" v="221" actId="1076"/>
          <ac:picMkLst>
            <pc:docMk/>
            <pc:sldMk cId="2746510140" sldId="308"/>
            <ac:picMk id="6" creationId="{FC56A052-07DD-4E28-AD82-5DD47C776C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AF2B3-BB46-4391-A243-37EB2F6E03C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8ADFE-D875-4405-B419-74247864E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3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Demonstrating loyalty</a:t>
            </a:r>
          </a:p>
          <a:p>
            <a:pPr lvl="1"/>
            <a:r>
              <a:rPr lang="en-US" dirty="0"/>
              <a:t>Speak positively about your leader</a:t>
            </a:r>
          </a:p>
          <a:p>
            <a:pPr lvl="1"/>
            <a:r>
              <a:rPr lang="en-US" dirty="0"/>
              <a:t>Speak only with those who have the authority to represent your concern</a:t>
            </a:r>
          </a:p>
          <a:p>
            <a:pPr lvl="1"/>
            <a:r>
              <a:rPr lang="en-US" dirty="0"/>
              <a:t>Build unity rather than a personal following</a:t>
            </a:r>
          </a:p>
          <a:p>
            <a:pPr lvl="1"/>
            <a:r>
              <a:rPr lang="en-US" dirty="0"/>
              <a:t>Avoid negative body language</a:t>
            </a:r>
          </a:p>
          <a:p>
            <a:pPr lvl="1"/>
            <a:r>
              <a:rPr lang="en-US" dirty="0"/>
              <a:t>Work hard and go the extra mile</a:t>
            </a:r>
          </a:p>
          <a:p>
            <a:pPr lvl="1"/>
            <a:r>
              <a:rPr lang="en-US" dirty="0"/>
              <a:t>Express gratitude for leader’s positive characteristics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8ADFE-D875-4405-B419-74247864EC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for better ways to do things</a:t>
            </a:r>
          </a:p>
          <a:p>
            <a:pPr lvl="1"/>
            <a:r>
              <a:rPr lang="en-US" dirty="0"/>
              <a:t>What would our customers what us to improve?</a:t>
            </a:r>
          </a:p>
          <a:p>
            <a:pPr lvl="1"/>
            <a:r>
              <a:rPr lang="en-US" dirty="0"/>
              <a:t>Who else could we help by using core competences?</a:t>
            </a:r>
          </a:p>
          <a:p>
            <a:pPr lvl="1"/>
            <a:r>
              <a:rPr lang="en-US" dirty="0"/>
              <a:t>What slows our work or makes it more difficult?</a:t>
            </a:r>
          </a:p>
          <a:p>
            <a:r>
              <a:rPr lang="en-US" dirty="0"/>
              <a:t>Work on staying mentally and physically alert</a:t>
            </a:r>
          </a:p>
          <a:p>
            <a:pPr lvl="1"/>
            <a:r>
              <a:rPr lang="en-US" dirty="0"/>
              <a:t>Healthy Diet</a:t>
            </a:r>
          </a:p>
          <a:p>
            <a:pPr lvl="1"/>
            <a:r>
              <a:rPr lang="en-US" dirty="0"/>
              <a:t>Drink Caffeine</a:t>
            </a:r>
          </a:p>
          <a:p>
            <a:pPr lvl="1"/>
            <a:r>
              <a:rPr lang="en-US" dirty="0"/>
              <a:t>Breathe Deeply</a:t>
            </a:r>
          </a:p>
          <a:p>
            <a:pPr lvl="1"/>
            <a:r>
              <a:rPr lang="en-US" dirty="0"/>
              <a:t>Go Outside</a:t>
            </a:r>
          </a:p>
          <a:p>
            <a:pPr lvl="1"/>
            <a:r>
              <a:rPr lang="en-US" dirty="0"/>
              <a:t>Stimulate the Mind</a:t>
            </a:r>
          </a:p>
          <a:p>
            <a:pPr lvl="1"/>
            <a:r>
              <a:rPr lang="en-US" dirty="0"/>
              <a:t>Play Music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8ADFE-D875-4405-B419-74247864EC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9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the Gold Rule</a:t>
            </a:r>
          </a:p>
          <a:p>
            <a:pPr lvl="1"/>
            <a:r>
              <a:rPr lang="en-US" dirty="0"/>
              <a:t>Practice empathy</a:t>
            </a:r>
          </a:p>
          <a:p>
            <a:pPr lvl="1"/>
            <a:r>
              <a:rPr lang="en-US" dirty="0"/>
              <a:t>Practice compassion</a:t>
            </a:r>
          </a:p>
          <a:p>
            <a:pPr lvl="1"/>
            <a:r>
              <a:rPr lang="en-US" dirty="0"/>
              <a:t>How would you want to be treated?</a:t>
            </a:r>
          </a:p>
          <a:p>
            <a:pPr lvl="1"/>
            <a:r>
              <a:rPr lang="en-US" dirty="0"/>
              <a:t>Be friendly</a:t>
            </a:r>
          </a:p>
          <a:p>
            <a:pPr lvl="1"/>
            <a:r>
              <a:rPr lang="en-US" dirty="0"/>
              <a:t>Be helpful</a:t>
            </a:r>
          </a:p>
          <a:p>
            <a:pPr lvl="1"/>
            <a:r>
              <a:rPr lang="en-US" dirty="0"/>
              <a:t>Listen to others</a:t>
            </a:r>
          </a:p>
          <a:p>
            <a:pPr lvl="1"/>
            <a:r>
              <a:rPr lang="en-US" dirty="0"/>
              <a:t>Overcome prejudice</a:t>
            </a:r>
          </a:p>
          <a:p>
            <a:pPr lvl="1"/>
            <a:r>
              <a:rPr lang="en-US" dirty="0"/>
              <a:t>Stop criticism</a:t>
            </a:r>
          </a:p>
          <a:p>
            <a:pPr lvl="1"/>
            <a:r>
              <a:rPr lang="en-US" dirty="0"/>
              <a:t>Do not control others</a:t>
            </a:r>
          </a:p>
          <a:p>
            <a:pPr lvl="1"/>
            <a:r>
              <a:rPr lang="en-US" dirty="0"/>
              <a:t>Be the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8ADFE-D875-4405-B419-74247864EC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8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6ABC8-9F7A-4C93-BD68-742640615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C5DE2-5CC7-49A7-ACC7-BD18251A3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586DF-AB4A-47DE-8884-DB79745E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AA94A-4921-4790-83E3-9C0076A2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406F5-A0DA-42E5-BC9B-2DEEB036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2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5992-6F44-4773-8A76-8340EF4F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C10FC-1F12-4507-888A-7C8995F9B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8246-D839-4783-9B95-3081465B1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62F69-148B-4D72-9FE8-DDBB8A4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0D6B4-8822-4F3F-97B6-8E9F59A9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987A5-D9BB-4AED-B109-7A0044113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B47DE-DA1F-4E26-8B4D-93625CA95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8EAC5-B169-419F-BF90-F7C18DAB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1FAB-CEAD-422A-A865-A0A475AA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D1549-499A-4314-8CE4-2C2C64A5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9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06B8-598F-45DF-9147-5D1E29F7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8029C-A129-4E08-9065-8838F3FC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E8EEF-B311-45F3-8F0E-E77A2FB0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22B8D-35B6-4EB5-B461-197D8891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4A251-E9F9-403D-9490-16974C32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6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B682-1696-41FA-8E60-990308B5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2BB61-9383-42C9-98F1-36B036DEB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BAE1E-915E-44B3-B8B1-7176213A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77534-77A6-491F-9934-36F34DF99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E5913-5AB1-4B72-8E0A-FD20E0C0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9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2AF2-8E82-4269-9339-F63F180F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D19A6-5EF1-4175-92CE-0CE7CE1DB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A6923-19FE-45B0-9DE7-CBC0E7FDA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4246B-1AC5-4A54-BBF0-3D9E1675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69639-737A-4FBA-9C64-8C1E9624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C9D75-813D-4022-888C-410DB64D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43F3-B30B-4DB0-B0AB-B652F1B25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FB460-940A-4B68-AC85-6AE1DACF2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A83C1-02F7-48BA-9249-7AE9F1336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1D1BE-0A75-485A-A16C-8C376021D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8D9BB-FE30-4120-896C-1CE32E584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9E6485-6B31-4189-B370-BD3481A3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D0B985-EB62-42A8-9C4F-23863228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A6508C-115A-452D-8433-3576AEED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0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34D0-06FB-43CE-9B1A-D38814DD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DB5E0-6C0A-4C2C-950C-4B842009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C0593-9B9C-4C7E-BECE-060FBF15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15BC6-960D-4935-8D97-2211AA7C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3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A20F8-C81D-4A32-A464-D6B3643B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A6CE5D-683E-4341-9578-EAC22D44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043D9-6E89-4748-B97D-308EEB4E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7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8BF0-8934-4DC2-A9F2-22331999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4CB8D-1555-44DA-A5EB-0104389F8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4347D-B8D8-4E41-B9CD-1E756EA60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1A783-978A-4418-AE19-8B94DE97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2C062-83A2-45D0-AB2F-B8E88EC5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FD206-6444-434B-8441-55D700A4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1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9025-1C3B-4C8F-8495-838BF778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D63F6-D19B-4148-8257-D956A9282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AB5BF-6F56-447B-A63C-E961F1EE2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7249D-C3D8-457B-A6DA-F90D195BF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918F3-BB03-4771-AF99-AA2B3D3F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92195-2C8D-4CB6-978E-9F47BB25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4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BBABB0-05F3-40EA-9F85-27457752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A80D3-519A-4434-B1E4-835CB339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22271-4859-4EE0-9E48-7D1057D43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18275-7B6C-4736-A0A8-6BA4BF7BFC3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B4E47-A25E-4876-B675-6658AEDDA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91A48-6D51-44B0-B372-897080614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44A5F-55DF-40EE-8A6E-6402AC96D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hadgreen@chadgreen.co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956639-E979-47E1-913E-B4714EC4BF8F}"/>
              </a:ext>
            </a:extLst>
          </p:cNvPr>
          <p:cNvSpPr/>
          <p:nvPr/>
        </p:nvSpPr>
        <p:spPr>
          <a:xfrm>
            <a:off x="-52960" y="0"/>
            <a:ext cx="1051075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 cap="flat">
                  <a:solidFill>
                    <a:schemeClr val="bg1"/>
                  </a:solidFill>
                  <a:prstDash val="solid"/>
                </a:ln>
                <a:solidFill>
                  <a:srgbClr val="CC0000"/>
                </a:solidFill>
                <a:effectLst>
                  <a:outerShdw blurRad="12700" dist="38100" dir="2700000" algn="tl" rotWithShape="0">
                    <a:srgbClr val="8C7B21"/>
                  </a:outerShdw>
                </a:effectLst>
              </a:rPr>
              <a:t>How to be a Leader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774EA-DA25-4366-8AB8-78406B1ABC92}"/>
              </a:ext>
            </a:extLst>
          </p:cNvPr>
          <p:cNvSpPr txBox="1"/>
          <p:nvPr/>
        </p:nvSpPr>
        <p:spPr>
          <a:xfrm>
            <a:off x="6421821" y="3321269"/>
            <a:ext cx="46967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League Gothic" pitchFamily="2" charset="0"/>
              </a:rPr>
              <a:t>Music City Tech</a:t>
            </a:r>
          </a:p>
          <a:p>
            <a:pPr algn="r"/>
            <a:r>
              <a:rPr lang="en-US" sz="4400" dirty="0">
                <a:solidFill>
                  <a:schemeClr val="bg1"/>
                </a:solidFill>
                <a:latin typeface="League Gothic" pitchFamily="2" charset="0"/>
              </a:rPr>
              <a:t>Chad Green</a:t>
            </a:r>
          </a:p>
          <a:p>
            <a:pPr algn="r"/>
            <a:r>
              <a:rPr lang="en-US" sz="4400">
                <a:solidFill>
                  <a:schemeClr val="bg1"/>
                </a:solidFill>
                <a:latin typeface="League Gothic" pitchFamily="2" charset="0"/>
              </a:rPr>
              <a:t>September 6, </a:t>
            </a:r>
            <a:r>
              <a:rPr lang="en-US" sz="4400" dirty="0">
                <a:solidFill>
                  <a:schemeClr val="bg1"/>
                </a:solidFill>
                <a:latin typeface="League Gothic" pitchFamily="2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290585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Dependability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Being on time</a:t>
            </a:r>
          </a:p>
          <a:p>
            <a:r>
              <a:rPr lang="en-US" dirty="0"/>
              <a:t>Accomplishing your assigned tasks</a:t>
            </a:r>
          </a:p>
          <a:p>
            <a:r>
              <a:rPr lang="en-US" dirty="0"/>
              <a:t>Build a reputation for keeping your word</a:t>
            </a:r>
          </a:p>
          <a:p>
            <a:r>
              <a:rPr lang="en-US" dirty="0"/>
              <a:t>Demonstrating loyalty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29393"/>
            <a:ext cx="5181600" cy="2943802"/>
          </a:xfrm>
        </p:spPr>
      </p:pic>
    </p:spTree>
    <p:extLst>
      <p:ext uri="{BB962C8B-B14F-4D97-AF65-F5344CB8AC3E}">
        <p14:creationId xmlns:p14="http://schemas.microsoft.com/office/powerpoint/2010/main" val="307761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Initiative</a:t>
              </a:r>
              <a:endParaRPr lang="en-US" b="1" dirty="0">
                <a:solidFill>
                  <a:schemeClr val="bg1"/>
                </a:solidFill>
                <a:latin typeface="League Gothic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Take initiative</a:t>
              </a:r>
              <a:r>
                <a:rPr lang="en-US" sz="2800" dirty="0">
                  <a:solidFill>
                    <a:schemeClr val="bg1"/>
                  </a:solidFill>
                </a:rPr>
                <a:t> – Stay alert.  Be aware of things that need to be done and then to do them without having to be told.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2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Initiative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aware of things that need to be done and do them without being told</a:t>
            </a:r>
          </a:p>
          <a:p>
            <a:r>
              <a:rPr lang="en-US" dirty="0"/>
              <a:t>Look for better ways to do things</a:t>
            </a:r>
          </a:p>
          <a:p>
            <a:r>
              <a:rPr lang="en-US" dirty="0"/>
              <a:t>Work on staying mentally and physically alert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6183"/>
            <a:ext cx="5181600" cy="2990222"/>
          </a:xfrm>
        </p:spPr>
      </p:pic>
    </p:spTree>
    <p:extLst>
      <p:ext uri="{BB962C8B-B14F-4D97-AF65-F5344CB8AC3E}">
        <p14:creationId xmlns:p14="http://schemas.microsoft.com/office/powerpoint/2010/main" val="116919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Decisiveness</a:t>
              </a:r>
              <a:endParaRPr lang="en-US" b="1" dirty="0">
                <a:solidFill>
                  <a:schemeClr val="bg1"/>
                </a:solidFill>
                <a:latin typeface="League Gothic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Good decisions without delay</a:t>
              </a:r>
              <a:r>
                <a:rPr lang="en-US" sz="2800" dirty="0">
                  <a:solidFill>
                    <a:schemeClr val="bg1"/>
                  </a:solidFill>
                </a:rPr>
                <a:t> – Be positive in your actions.  Act with conviction and avoid changing directions on an issue.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42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Decisiveness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Consider several points of view; then make best choice</a:t>
            </a:r>
          </a:p>
          <a:p>
            <a:r>
              <a:rPr lang="en-US" dirty="0"/>
              <a:t>Know when not to make a decision</a:t>
            </a:r>
          </a:p>
          <a:p>
            <a:r>
              <a:rPr lang="en-US" dirty="0"/>
              <a:t>Good decision now is better than perfect decision later</a:t>
            </a:r>
          </a:p>
          <a:p>
            <a:r>
              <a:rPr lang="en-US" dirty="0"/>
              <a:t>Be positive in your actions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6812"/>
            <a:ext cx="5181600" cy="3008964"/>
          </a:xfrm>
        </p:spPr>
      </p:pic>
    </p:spTree>
    <p:extLst>
      <p:ext uri="{BB962C8B-B14F-4D97-AF65-F5344CB8AC3E}">
        <p14:creationId xmlns:p14="http://schemas.microsoft.com/office/powerpoint/2010/main" val="250680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Tact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Maintain good relations</a:t>
              </a:r>
              <a:r>
                <a:rPr lang="en-US" sz="2800" dirty="0">
                  <a:solidFill>
                    <a:schemeClr val="bg1"/>
                  </a:solidFill>
                </a:rPr>
                <a:t> – Be courteous and cheerful at all times.  Treat others as you would like to be treated.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5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courteous and cheerful at all times</a:t>
            </a:r>
          </a:p>
          <a:p>
            <a:r>
              <a:rPr lang="en-US" dirty="0"/>
              <a:t>Check yourself for tolerance and patience</a:t>
            </a:r>
          </a:p>
          <a:p>
            <a:r>
              <a:rPr lang="en-US" dirty="0"/>
              <a:t>Apply the Gold Rule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8775"/>
            <a:ext cx="5181600" cy="3005037"/>
          </a:xfrm>
        </p:spPr>
      </p:pic>
    </p:spTree>
    <p:extLst>
      <p:ext uri="{BB962C8B-B14F-4D97-AF65-F5344CB8AC3E}">
        <p14:creationId xmlns:p14="http://schemas.microsoft.com/office/powerpoint/2010/main" val="194649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Integrity</a:t>
              </a:r>
              <a:endParaRPr lang="en-US" b="1" dirty="0">
                <a:solidFill>
                  <a:schemeClr val="bg1"/>
                </a:solidFill>
                <a:latin typeface="League Gothic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Honest and truthful </a:t>
              </a:r>
              <a:r>
                <a:rPr lang="en-US" sz="2800" dirty="0">
                  <a:solidFill>
                    <a:schemeClr val="bg1"/>
                  </a:solidFill>
                </a:rPr>
                <a:t>– Be honest and truthful at all times. Have a backbone, stand up for what you believe is right.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359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absolute honest and truthful at all times</a:t>
            </a:r>
          </a:p>
          <a:p>
            <a:r>
              <a:rPr lang="en-US" dirty="0"/>
              <a:t>Stand up for what you believe to be right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8775"/>
            <a:ext cx="5181599" cy="3005037"/>
          </a:xfrm>
        </p:spPr>
      </p:pic>
    </p:spTree>
    <p:extLst>
      <p:ext uri="{BB962C8B-B14F-4D97-AF65-F5344CB8AC3E}">
        <p14:creationId xmlns:p14="http://schemas.microsoft.com/office/powerpoint/2010/main" val="224691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Enthusiasm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Interested and exuberant</a:t>
              </a:r>
              <a:r>
                <a:rPr lang="en-US" sz="2800" dirty="0">
                  <a:solidFill>
                    <a:schemeClr val="bg1"/>
                  </a:solidFill>
                </a:rPr>
                <a:t> – You are enthusiastic, optimistic, cheerful, and willing to accept challenges.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82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C56A052-07DD-4E28-AD82-5DD47C776C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54" y="835573"/>
            <a:ext cx="3905906" cy="520787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7753F-CFDD-48A1-BF4D-3E88F4445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457200"/>
            <a:ext cx="5896303" cy="5996152"/>
          </a:xfrm>
        </p:spPr>
        <p:txBody>
          <a:bodyPr>
            <a:normAutofit/>
          </a:bodyPr>
          <a:lstStyle/>
          <a:p>
            <a:r>
              <a:rPr lang="en-US" dirty="0"/>
              <a:t>Who is Chad Green?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Director of Software Development at ScholarRx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Previous Positions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Data &amp; Solutions Architect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Service Delivery Manager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Product Delivery Manager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Project Manager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.NET Solution Architect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Community Involvement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 PaLOUsa Conference Chair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Louisville .NET Meetup Organizer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Louisville Tech Leaders Meetup Organizer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Louisville Tech Ladies Co-Organizer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United States Marine Corps Veteran</a:t>
            </a:r>
          </a:p>
          <a:p>
            <a:endParaRPr lang="en-US" dirty="0"/>
          </a:p>
          <a:p>
            <a:pPr lvl="1"/>
            <a:r>
              <a:rPr lang="es-SV" altLang="es-SV" sz="2400" dirty="0">
                <a:solidFill>
                  <a:srgbClr val="111113"/>
                </a:solidFill>
                <a:latin typeface="Font Awesome 5 Free Solid" panose="02000503000000000000" pitchFamily="50" charset="0"/>
              </a:rPr>
              <a:t></a:t>
            </a:r>
            <a:r>
              <a:rPr lang="en-US" sz="2400" dirty="0">
                <a:solidFill>
                  <a:schemeClr val="tx2"/>
                </a:solidFill>
                <a:latin typeface="Oswald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Oswald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chadgreen@chadgreen.com</a:t>
            </a:r>
            <a:endParaRPr lang="en-US" sz="2400" dirty="0">
              <a:solidFill>
                <a:schemeClr val="tx2"/>
              </a:solidFill>
              <a:latin typeface="Oswald" panose="000005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1"/>
            <a:r>
              <a:rPr lang="es-SV" altLang="es-SV" sz="2400" dirty="0">
                <a:solidFill>
                  <a:srgbClr val="111113"/>
                </a:solidFill>
                <a:latin typeface="Font Awesome 5 Brands Regular" panose="02000503000000000000" pitchFamily="50" charset="0"/>
              </a:rPr>
              <a:t></a:t>
            </a:r>
            <a:r>
              <a:rPr lang="es-SV" altLang="es-SV" sz="2400" dirty="0">
                <a:solidFill>
                  <a:srgbClr val="333333"/>
                </a:solidFill>
                <a:latin typeface="FontAwesome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Oswald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chadgreen.com</a:t>
            </a:r>
          </a:p>
          <a:p>
            <a:pPr lvl="1"/>
            <a:r>
              <a:rPr lang="es-SV" altLang="es-SV" sz="2400" dirty="0">
                <a:solidFill>
                  <a:srgbClr val="111113"/>
                </a:solidFill>
                <a:latin typeface="Font Awesome 5 Brands Regular" panose="02000503000000000000" pitchFamily="50" charset="0"/>
              </a:rPr>
              <a:t></a:t>
            </a:r>
            <a:r>
              <a:rPr lang="es-SV" altLang="es-SV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Oswald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@</a:t>
            </a:r>
            <a:r>
              <a:rPr lang="en-US" sz="2400" dirty="0" err="1">
                <a:solidFill>
                  <a:schemeClr val="tx2"/>
                </a:solidFill>
                <a:latin typeface="Oswald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ChadGreen</a:t>
            </a:r>
            <a:endParaRPr lang="en-US" sz="2400" dirty="0">
              <a:solidFill>
                <a:schemeClr val="tx2"/>
              </a:solidFill>
              <a:latin typeface="Oswald" panose="000005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1"/>
            <a:r>
              <a:rPr lang="es-SV" altLang="es-SV" sz="2400" dirty="0">
                <a:solidFill>
                  <a:srgbClr val="111113"/>
                </a:solidFill>
                <a:latin typeface="Font Awesome 5 Brands Regular" panose="02000503000000000000" pitchFamily="50" charset="0"/>
              </a:rPr>
              <a:t></a:t>
            </a:r>
            <a:r>
              <a:rPr lang="es-SV" altLang="es-SV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Oswald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ChadwickEGreen</a:t>
            </a:r>
            <a:endParaRPr lang="en-US" sz="2400" dirty="0">
              <a:solidFill>
                <a:schemeClr val="tx2"/>
              </a:solidFill>
              <a:latin typeface="Oswald" panose="000005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6E6C2-B185-4DBD-B52C-648ABFBCB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5" y="406751"/>
            <a:ext cx="4322064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6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Enthusiasm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Consistently exhibit a positive attitude to others</a:t>
            </a:r>
          </a:p>
          <a:p>
            <a:r>
              <a:rPr lang="en-US" dirty="0"/>
              <a:t>Emphasize your subordinates’ success</a:t>
            </a:r>
          </a:p>
          <a:p>
            <a:r>
              <a:rPr lang="en-US" dirty="0"/>
              <a:t>Encourage others to overcome any obstacles which they encounter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68" y="2498775"/>
            <a:ext cx="5167064" cy="3005037"/>
          </a:xfrm>
        </p:spPr>
      </p:pic>
    </p:spTree>
    <p:extLst>
      <p:ext uri="{BB962C8B-B14F-4D97-AF65-F5344CB8AC3E}">
        <p14:creationId xmlns:p14="http://schemas.microsoft.com/office/powerpoint/2010/main" val="107407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Bearing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Competent, confident, and in-control</a:t>
              </a:r>
              <a:r>
                <a:rPr lang="en-US" sz="2800" dirty="0">
                  <a:solidFill>
                    <a:schemeClr val="bg1"/>
                  </a:solidFill>
                </a:rPr>
                <a:t> – Reach for the top standards of conduct. Just getting by is unacceptable.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12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Bearing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Hold yourself to the highest standards of personal conduct</a:t>
            </a:r>
          </a:p>
          <a:p>
            <a:r>
              <a:rPr lang="en-US" dirty="0"/>
              <a:t>Control your voice and gestures</a:t>
            </a:r>
          </a:p>
          <a:p>
            <a:r>
              <a:rPr lang="en-US" dirty="0"/>
              <a:t>Avoid reprimanding in the presence of others</a:t>
            </a:r>
          </a:p>
          <a:p>
            <a:r>
              <a:rPr lang="en-US" dirty="0"/>
              <a:t>Avoid profanity or vulgarity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8775"/>
            <a:ext cx="5181600" cy="3005037"/>
          </a:xfrm>
        </p:spPr>
      </p:pic>
    </p:spTree>
    <p:extLst>
      <p:ext uri="{BB962C8B-B14F-4D97-AF65-F5344CB8AC3E}">
        <p14:creationId xmlns:p14="http://schemas.microsoft.com/office/powerpoint/2010/main" val="25491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Unselfishness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Considerate</a:t>
              </a:r>
              <a:r>
                <a:rPr lang="en-US" sz="2800" dirty="0">
                  <a:solidFill>
                    <a:schemeClr val="bg1"/>
                  </a:solidFill>
                </a:rPr>
                <a:t> – You give credit to those who deserve it and avoid using your authority for personal gain at the expense of others.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Unselfishness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 credit for job well done</a:t>
            </a:r>
          </a:p>
          <a:p>
            <a:r>
              <a:rPr lang="en-US" dirty="0"/>
              <a:t>Help your subordinates with the mundane tasks</a:t>
            </a:r>
          </a:p>
          <a:p>
            <a:r>
              <a:rPr lang="en-US" dirty="0"/>
              <a:t>Avoid using your position for personal gain, safety, or pleasure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8775"/>
            <a:ext cx="5181600" cy="3005037"/>
          </a:xfrm>
        </p:spPr>
      </p:pic>
    </p:spTree>
    <p:extLst>
      <p:ext uri="{BB962C8B-B14F-4D97-AF65-F5344CB8AC3E}">
        <p14:creationId xmlns:p14="http://schemas.microsoft.com/office/powerpoint/2010/main" val="359737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Courage</a:t>
              </a:r>
              <a:endParaRPr lang="en-US" b="1" dirty="0">
                <a:solidFill>
                  <a:schemeClr val="bg1"/>
                </a:solidFill>
                <a:latin typeface="League Gothic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Remain calm while facing fear</a:t>
              </a:r>
              <a:r>
                <a:rPr lang="en-US" sz="2800" dirty="0">
                  <a:solidFill>
                    <a:schemeClr val="bg1"/>
                  </a:solidFill>
                </a:rPr>
                <a:t> – Practice self-discipline and calmness.  Force yourself to control your reaction to fear.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97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Courage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 for and willingly accept responsibilities</a:t>
            </a:r>
          </a:p>
          <a:p>
            <a:r>
              <a:rPr lang="en-US" dirty="0"/>
              <a:t>Never blame others for your mistakes</a:t>
            </a:r>
          </a:p>
          <a:p>
            <a:r>
              <a:rPr lang="en-US" dirty="0"/>
              <a:t>Place duty and commitment to mission over personal feelings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4609"/>
            <a:ext cx="5181600" cy="2993369"/>
          </a:xfrm>
        </p:spPr>
      </p:pic>
    </p:spTree>
    <p:extLst>
      <p:ext uri="{BB962C8B-B14F-4D97-AF65-F5344CB8AC3E}">
        <p14:creationId xmlns:p14="http://schemas.microsoft.com/office/powerpoint/2010/main" val="86451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Knowledge</a:t>
              </a:r>
              <a:endParaRPr lang="en-US" b="1" dirty="0">
                <a:solidFill>
                  <a:schemeClr val="bg1"/>
                </a:solidFill>
                <a:latin typeface="League Gothic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Knowledgeable</a:t>
              </a:r>
              <a:r>
                <a:rPr lang="en-US" sz="2800" dirty="0">
                  <a:solidFill>
                    <a:schemeClr val="bg1"/>
                  </a:solidFill>
                </a:rPr>
                <a:t> – Remain alert.  Listen, observe, and find out about things you don’t get.  Study and stay current!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32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Increase your knowledge by remaining alert</a:t>
            </a:r>
          </a:p>
          <a:p>
            <a:r>
              <a:rPr lang="en-US" dirty="0"/>
              <a:t>Ask questions when unsure</a:t>
            </a:r>
          </a:p>
          <a:p>
            <a:r>
              <a:rPr lang="en-US" dirty="0"/>
              <a:t>Lead by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34" y="2498775"/>
            <a:ext cx="5174332" cy="3005037"/>
          </a:xfrm>
        </p:spPr>
      </p:pic>
    </p:spTree>
    <p:extLst>
      <p:ext uri="{BB962C8B-B14F-4D97-AF65-F5344CB8AC3E}">
        <p14:creationId xmlns:p14="http://schemas.microsoft.com/office/powerpoint/2010/main" val="104965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Loyalty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Devoted</a:t>
              </a:r>
              <a:r>
                <a:rPr lang="en-US" sz="2800" dirty="0">
                  <a:solidFill>
                    <a:schemeClr val="bg1"/>
                  </a:solidFill>
                </a:rPr>
                <a:t> – Never discuss problems with outsiders.  Never talk about seniors unfavorably in front of your subordinates.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19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8C87-4457-4EC7-B767-29AD2E27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is </a:t>
            </a:r>
            <a:r>
              <a:rPr lang="en-US"/>
              <a:t>more than 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092C7-464C-49BB-A447-8E8170377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power or ability to lead other people</a:t>
            </a:r>
          </a:p>
          <a:p>
            <a:r>
              <a:rPr lang="en-US" dirty="0"/>
              <a:t>The sum of those qualities of intellect, human understanding, and moral character that enables a person to inspire and </a:t>
            </a:r>
            <a:r>
              <a:rPr lang="en-US" dirty="0" err="1"/>
              <a:t>controla</a:t>
            </a:r>
            <a:r>
              <a:rPr lang="en-US" dirty="0"/>
              <a:t>  group of people successfully</a:t>
            </a:r>
          </a:p>
        </p:txBody>
      </p:sp>
    </p:spTree>
    <p:extLst>
      <p:ext uri="{BB962C8B-B14F-4D97-AF65-F5344CB8AC3E}">
        <p14:creationId xmlns:p14="http://schemas.microsoft.com/office/powerpoint/2010/main" val="2045278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Loyalty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Remember that loyalty is a two-way street</a:t>
            </a:r>
          </a:p>
          <a:p>
            <a:r>
              <a:rPr lang="en-US" dirty="0"/>
              <a:t>Do not gossip</a:t>
            </a:r>
          </a:p>
          <a:p>
            <a:r>
              <a:rPr lang="en-US" dirty="0"/>
              <a:t>Do not talk unfavorably about your seniors in front of subordinates</a:t>
            </a:r>
          </a:p>
          <a:p>
            <a:r>
              <a:rPr lang="en-US" dirty="0"/>
              <a:t>Carry out orders as if they were your own</a:t>
            </a:r>
          </a:p>
          <a:p>
            <a:r>
              <a:rPr lang="en-US" dirty="0"/>
              <a:t>Stand up for your organization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88" y="2498775"/>
            <a:ext cx="4860823" cy="3005037"/>
          </a:xfrm>
        </p:spPr>
      </p:pic>
    </p:spTree>
    <p:extLst>
      <p:ext uri="{BB962C8B-B14F-4D97-AF65-F5344CB8AC3E}">
        <p14:creationId xmlns:p14="http://schemas.microsoft.com/office/powerpoint/2010/main" val="394242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Endurance</a:t>
              </a:r>
              <a:endParaRPr lang="en-US" b="1" dirty="0">
                <a:solidFill>
                  <a:schemeClr val="bg1"/>
                </a:solidFill>
                <a:latin typeface="League Gothic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Mental and physical stamina</a:t>
              </a:r>
              <a:r>
                <a:rPr lang="en-US" sz="2800" dirty="0">
                  <a:solidFill>
                    <a:schemeClr val="bg1"/>
                  </a:solidFill>
                </a:rPr>
                <a:t>– Engage in physical training and finish every task to the best of your ability.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Endurance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Finish every job, regardless of the obstacles</a:t>
            </a:r>
          </a:p>
          <a:p>
            <a:r>
              <a:rPr lang="en-US" dirty="0"/>
              <a:t>Avoid excesses that lower physical and mental stamina</a:t>
            </a:r>
          </a:p>
          <a:p>
            <a:r>
              <a:rPr lang="en-US" dirty="0"/>
              <a:t>Maintain a proper diet and exercise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8775"/>
            <a:ext cx="5181599" cy="3005037"/>
          </a:xfrm>
        </p:spPr>
      </p:pic>
    </p:spTree>
    <p:extLst>
      <p:ext uri="{BB962C8B-B14F-4D97-AF65-F5344CB8AC3E}">
        <p14:creationId xmlns:p14="http://schemas.microsoft.com/office/powerpoint/2010/main" val="155076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925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4296-80EF-4A33-80AD-E443F781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How to be a Leader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894FE-0D3A-463A-BBCF-F096173E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36DA1-5374-4080-A531-1AC91C8263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Drives employees</a:t>
            </a:r>
          </a:p>
          <a:p>
            <a:r>
              <a:rPr lang="en-US" dirty="0"/>
              <a:t>Depends on authority</a:t>
            </a:r>
          </a:p>
          <a:p>
            <a:r>
              <a:rPr lang="en-US" dirty="0"/>
              <a:t>Inspires fear</a:t>
            </a:r>
          </a:p>
          <a:p>
            <a:r>
              <a:rPr lang="en-US" dirty="0"/>
              <a:t>Says, “I”</a:t>
            </a:r>
          </a:p>
          <a:p>
            <a:r>
              <a:rPr lang="en-US" dirty="0"/>
              <a:t>Places blame for the breakdown</a:t>
            </a:r>
          </a:p>
          <a:p>
            <a:r>
              <a:rPr lang="en-US" dirty="0"/>
              <a:t>Knows how it is done</a:t>
            </a:r>
          </a:p>
          <a:p>
            <a:r>
              <a:rPr lang="en-US" dirty="0"/>
              <a:t>Uses people</a:t>
            </a:r>
          </a:p>
          <a:p>
            <a:r>
              <a:rPr lang="en-US" dirty="0"/>
              <a:t>Takes credit</a:t>
            </a:r>
          </a:p>
          <a:p>
            <a:r>
              <a:rPr lang="en-US" dirty="0"/>
              <a:t>Commands</a:t>
            </a:r>
          </a:p>
          <a:p>
            <a:r>
              <a:rPr lang="en-US" dirty="0"/>
              <a:t>Says, “Go”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AAC1E-458C-4741-9CFD-9E7A9AF35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C8892-A820-4500-AC84-035AB83E945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Coaches them</a:t>
            </a:r>
          </a:p>
          <a:p>
            <a:r>
              <a:rPr lang="en-US" dirty="0"/>
              <a:t>On goodwill</a:t>
            </a:r>
          </a:p>
          <a:p>
            <a:r>
              <a:rPr lang="en-US" dirty="0"/>
              <a:t>Generates enthusiasm</a:t>
            </a:r>
          </a:p>
          <a:p>
            <a:r>
              <a:rPr lang="en-US" dirty="0"/>
              <a:t>Says, “We”</a:t>
            </a:r>
          </a:p>
          <a:p>
            <a:r>
              <a:rPr lang="en-US" dirty="0"/>
              <a:t>Fixes the breakdowns</a:t>
            </a:r>
          </a:p>
          <a:p>
            <a:r>
              <a:rPr lang="en-US" dirty="0"/>
              <a:t>Shows how it is done</a:t>
            </a:r>
          </a:p>
          <a:p>
            <a:r>
              <a:rPr lang="en-US" dirty="0"/>
              <a:t>Develops people</a:t>
            </a:r>
          </a:p>
          <a:p>
            <a:r>
              <a:rPr lang="en-US" dirty="0"/>
              <a:t>Gives credit</a:t>
            </a:r>
          </a:p>
          <a:p>
            <a:r>
              <a:rPr lang="en-US" dirty="0"/>
              <a:t>Asks</a:t>
            </a:r>
          </a:p>
          <a:p>
            <a:r>
              <a:rPr lang="en-US" dirty="0"/>
              <a:t>Says, “Let’s go”</a:t>
            </a:r>
          </a:p>
        </p:txBody>
      </p:sp>
    </p:spTree>
    <p:extLst>
      <p:ext uri="{BB962C8B-B14F-4D97-AF65-F5344CB8AC3E}">
        <p14:creationId xmlns:p14="http://schemas.microsoft.com/office/powerpoint/2010/main" val="407630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C56A052-07DD-4E28-AD82-5DD47C776C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7" y="500116"/>
            <a:ext cx="4393324" cy="585776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7753F-CFDD-48A1-BF4D-3E88F4445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95871" y="2025239"/>
            <a:ext cx="6871653" cy="2611821"/>
          </a:xfrm>
        </p:spPr>
        <p:txBody>
          <a:bodyPr>
            <a:normAutofit/>
          </a:bodyPr>
          <a:lstStyle/>
          <a:p>
            <a:pPr lvl="1"/>
            <a:r>
              <a:rPr lang="es-SV" altLang="es-SV" sz="4000" dirty="0">
                <a:solidFill>
                  <a:srgbClr val="111113"/>
                </a:solidFill>
                <a:latin typeface="Font Awesome 5 Free Solid" panose="02000503000000000000" pitchFamily="50" charset="0"/>
              </a:rPr>
              <a:t></a:t>
            </a:r>
            <a:r>
              <a:rPr lang="en-US" sz="4000" dirty="0">
                <a:solidFill>
                  <a:schemeClr val="tx2"/>
                </a:solidFill>
                <a:latin typeface="Oswald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chadgreen@chadgreen.com</a:t>
            </a:r>
          </a:p>
          <a:p>
            <a:pPr lvl="1"/>
            <a:r>
              <a:rPr lang="es-SV" altLang="es-SV" sz="4000" dirty="0">
                <a:solidFill>
                  <a:srgbClr val="111113"/>
                </a:solidFill>
                <a:latin typeface="Font Awesome 5 Brands Regular" panose="02000503000000000000" pitchFamily="50" charset="0"/>
              </a:rPr>
              <a:t></a:t>
            </a:r>
            <a:r>
              <a:rPr lang="es-SV" altLang="es-SV" sz="4000" dirty="0">
                <a:solidFill>
                  <a:srgbClr val="333333"/>
                </a:solidFill>
                <a:latin typeface="FontAwesome" pitchFamily="2" charset="0"/>
              </a:rPr>
              <a:t> </a:t>
            </a:r>
            <a:r>
              <a:rPr lang="en-US" sz="4000" dirty="0">
                <a:solidFill>
                  <a:schemeClr val="tx2"/>
                </a:solidFill>
                <a:latin typeface="Oswald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chadgreen.com</a:t>
            </a:r>
          </a:p>
          <a:p>
            <a:pPr lvl="1"/>
            <a:r>
              <a:rPr lang="es-SV" altLang="es-SV" sz="4000" dirty="0">
                <a:solidFill>
                  <a:srgbClr val="111113"/>
                </a:solidFill>
                <a:latin typeface="Font Awesome 5 Brands Regular" panose="02000503000000000000" pitchFamily="50" charset="0"/>
              </a:rPr>
              <a:t></a:t>
            </a:r>
            <a:r>
              <a:rPr lang="es-SV" altLang="es-SV" sz="4000" dirty="0">
                <a:solidFill>
                  <a:prstClr val="black"/>
                </a:solidFill>
              </a:rPr>
              <a:t> </a:t>
            </a:r>
            <a:r>
              <a:rPr lang="en-US" sz="4000" dirty="0">
                <a:solidFill>
                  <a:schemeClr val="tx2"/>
                </a:solidFill>
                <a:latin typeface="Oswald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@</a:t>
            </a:r>
            <a:r>
              <a:rPr lang="en-US" sz="4000" dirty="0" err="1">
                <a:solidFill>
                  <a:schemeClr val="tx2"/>
                </a:solidFill>
                <a:latin typeface="Oswald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ChadGreen</a:t>
            </a:r>
            <a:endParaRPr lang="en-US" sz="4000" dirty="0">
              <a:solidFill>
                <a:schemeClr val="tx2"/>
              </a:solidFill>
              <a:latin typeface="Oswald" panose="000005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1"/>
            <a:r>
              <a:rPr lang="es-SV" altLang="es-SV" sz="4000" dirty="0">
                <a:solidFill>
                  <a:srgbClr val="111113"/>
                </a:solidFill>
                <a:latin typeface="Font Awesome 5 Brands Regular" panose="02000503000000000000" pitchFamily="50" charset="0"/>
              </a:rPr>
              <a:t></a:t>
            </a:r>
            <a:r>
              <a:rPr lang="es-SV" altLang="es-SV" sz="4000" dirty="0">
                <a:solidFill>
                  <a:prstClr val="black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Oswald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ChadwickEGreen</a:t>
            </a:r>
            <a:endParaRPr lang="en-US" sz="4000" dirty="0">
              <a:solidFill>
                <a:schemeClr val="tx2"/>
              </a:solidFill>
              <a:latin typeface="Oswald" panose="000005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510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05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Justice</a:t>
              </a:r>
              <a:endParaRPr lang="en-US" b="1" dirty="0">
                <a:solidFill>
                  <a:schemeClr val="bg1"/>
                </a:solidFill>
                <a:latin typeface="League Gothic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Fair and Consistent</a:t>
              </a:r>
              <a:r>
                <a:rPr lang="en-US" sz="2800" dirty="0">
                  <a:solidFill>
                    <a:schemeClr val="bg1"/>
                  </a:solidFill>
                </a:rPr>
                <a:t> – Be honest with yourself about decisions.  Avoid favoritism. Treat all people, and things equally.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5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Justice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 honest with yourself</a:t>
            </a:r>
          </a:p>
          <a:p>
            <a:r>
              <a:rPr lang="en-US" dirty="0"/>
              <a:t>Be aware of counter-productive prejudices</a:t>
            </a:r>
          </a:p>
          <a:p>
            <a:r>
              <a:rPr lang="en-US" dirty="0"/>
              <a:t>Listen to all sides of an issue</a:t>
            </a:r>
          </a:p>
          <a:p>
            <a:r>
              <a:rPr lang="en-US" dirty="0"/>
              <a:t>Avoid favoritism</a:t>
            </a:r>
          </a:p>
          <a:p>
            <a:r>
              <a:rPr lang="en-US" dirty="0"/>
              <a:t>Apply rewards and reprimands consistently</a:t>
            </a:r>
          </a:p>
          <a:p>
            <a:r>
              <a:rPr lang="en-US" dirty="0"/>
              <a:t>Be fair at all times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5142"/>
            <a:ext cx="5181600" cy="3012304"/>
          </a:xfrm>
        </p:spPr>
      </p:pic>
    </p:spTree>
    <p:extLst>
      <p:ext uri="{BB962C8B-B14F-4D97-AF65-F5344CB8AC3E}">
        <p14:creationId xmlns:p14="http://schemas.microsoft.com/office/powerpoint/2010/main" val="207982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Judgment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Good Judgement</a:t>
              </a:r>
              <a:r>
                <a:rPr lang="en-US" sz="2800" dirty="0">
                  <a:solidFill>
                    <a:schemeClr val="bg1"/>
                  </a:solidFill>
                </a:rPr>
                <a:t> – Do not make rash decisions.  Handle problems with a common sense attitude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6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975C-3454-4DA1-81E5-4E5571C4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ague Gothic"/>
              </a:rPr>
              <a:t>Judgment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8960-38D2-4AB9-A329-E98A0A6AA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not yield to impulse</a:t>
            </a:r>
          </a:p>
          <a:p>
            <a:r>
              <a:rPr lang="en-US" dirty="0"/>
              <a:t>Visualize the situation from another’s perspective</a:t>
            </a:r>
          </a:p>
          <a:p>
            <a:r>
              <a:rPr lang="en-US" dirty="0"/>
              <a:t>When in doubt, seek good counsel</a:t>
            </a:r>
          </a:p>
          <a:p>
            <a:r>
              <a:rPr lang="en-US" dirty="0"/>
              <a:t>Approach problems with common sense attitude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8E5547-D876-40B0-90C6-2C84E3003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495142"/>
            <a:ext cx="5181598" cy="3012304"/>
          </a:xfrm>
        </p:spPr>
      </p:pic>
    </p:spTree>
    <p:extLst>
      <p:ext uri="{BB962C8B-B14F-4D97-AF65-F5344CB8AC3E}">
        <p14:creationId xmlns:p14="http://schemas.microsoft.com/office/powerpoint/2010/main" val="340553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50A7E-74F8-4D2D-A7B9-0E59CB7E9EC1}"/>
              </a:ext>
            </a:extLst>
          </p:cNvPr>
          <p:cNvGrpSpPr/>
          <p:nvPr/>
        </p:nvGrpSpPr>
        <p:grpSpPr>
          <a:xfrm>
            <a:off x="8039356" y="165697"/>
            <a:ext cx="4056499" cy="769441"/>
            <a:chOff x="4584274" y="558459"/>
            <a:chExt cx="4056499" cy="7694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33C873-DD8C-4682-96B5-417ECCEEE550}"/>
                </a:ext>
              </a:extLst>
            </p:cNvPr>
            <p:cNvSpPr/>
            <p:nvPr/>
          </p:nvSpPr>
          <p:spPr>
            <a:xfrm>
              <a:off x="4584274" y="558459"/>
              <a:ext cx="4056499" cy="769441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625FB-B879-4661-BD77-F24892623280}"/>
                </a:ext>
              </a:extLst>
            </p:cNvPr>
            <p:cNvSpPr txBox="1"/>
            <p:nvPr/>
          </p:nvSpPr>
          <p:spPr>
            <a:xfrm>
              <a:off x="4584274" y="558459"/>
              <a:ext cx="40564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League Gothic"/>
                </a:rPr>
                <a:t>Dependability</a:t>
              </a:r>
              <a:endParaRPr lang="en-US" b="1" dirty="0">
                <a:solidFill>
                  <a:schemeClr val="bg1"/>
                </a:solidFill>
                <a:latin typeface="League Gothic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986BF-F755-49B3-A407-BCC7E01786B4}"/>
              </a:ext>
            </a:extLst>
          </p:cNvPr>
          <p:cNvGrpSpPr/>
          <p:nvPr/>
        </p:nvGrpSpPr>
        <p:grpSpPr>
          <a:xfrm>
            <a:off x="6486551" y="4525297"/>
            <a:ext cx="5609303" cy="2192594"/>
            <a:chOff x="6486551" y="4525297"/>
            <a:chExt cx="5609303" cy="2192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6EDB2-F333-44FC-933C-E2369604A8C2}"/>
                </a:ext>
              </a:extLst>
            </p:cNvPr>
            <p:cNvSpPr/>
            <p:nvPr/>
          </p:nvSpPr>
          <p:spPr>
            <a:xfrm>
              <a:off x="6486551" y="4525297"/>
              <a:ext cx="5609303" cy="2192594"/>
            </a:xfrm>
            <a:prstGeom prst="rect">
              <a:avLst/>
            </a:prstGeom>
            <a:solidFill>
              <a:srgbClr val="CC0000"/>
            </a:solidFill>
            <a:ln w="38100">
              <a:solidFill>
                <a:srgbClr val="8C7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5A6C2C-31A5-4E7A-B1BF-CB4EC70F19CA}"/>
                </a:ext>
              </a:extLst>
            </p:cNvPr>
            <p:cNvSpPr txBox="1"/>
            <p:nvPr/>
          </p:nvSpPr>
          <p:spPr>
            <a:xfrm>
              <a:off x="6660595" y="4725423"/>
              <a:ext cx="529411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Reliable</a:t>
              </a:r>
              <a:r>
                <a:rPr lang="en-US" sz="2800" dirty="0">
                  <a:solidFill>
                    <a:schemeClr val="bg1"/>
                  </a:solidFill>
                </a:rPr>
                <a:t> – Be on time, avoid making excuses, and handle every task to be the best of your ability.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08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995</Words>
  <Application>Microsoft Office PowerPoint</Application>
  <PresentationFormat>Widescreen</PresentationFormat>
  <Paragraphs>178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Font Awesome 5 Brands Regular</vt:lpstr>
      <vt:lpstr>Font Awesome 5 Free Solid</vt:lpstr>
      <vt:lpstr>FontAwesome</vt:lpstr>
      <vt:lpstr>League Gothic</vt:lpstr>
      <vt:lpstr>Oswald</vt:lpstr>
      <vt:lpstr>Office Theme</vt:lpstr>
      <vt:lpstr>PowerPoint Presentation</vt:lpstr>
      <vt:lpstr>PowerPoint Presentation</vt:lpstr>
      <vt:lpstr>Leadership is more than leading</vt:lpstr>
      <vt:lpstr>PowerPoint Presentation</vt:lpstr>
      <vt:lpstr>PowerPoint Presentation</vt:lpstr>
      <vt:lpstr>Justice</vt:lpstr>
      <vt:lpstr>PowerPoint Presentation</vt:lpstr>
      <vt:lpstr>Judgment</vt:lpstr>
      <vt:lpstr>PowerPoint Presentation</vt:lpstr>
      <vt:lpstr>Dependability</vt:lpstr>
      <vt:lpstr>PowerPoint Presentation</vt:lpstr>
      <vt:lpstr>Initiative</vt:lpstr>
      <vt:lpstr>PowerPoint Presentation</vt:lpstr>
      <vt:lpstr>Decisiveness</vt:lpstr>
      <vt:lpstr>PowerPoint Presentation</vt:lpstr>
      <vt:lpstr>Tact</vt:lpstr>
      <vt:lpstr>PowerPoint Presentation</vt:lpstr>
      <vt:lpstr>Integrity</vt:lpstr>
      <vt:lpstr>PowerPoint Presentation</vt:lpstr>
      <vt:lpstr>Enthusiasm</vt:lpstr>
      <vt:lpstr>PowerPoint Presentation</vt:lpstr>
      <vt:lpstr>Bearing</vt:lpstr>
      <vt:lpstr>PowerPoint Presentation</vt:lpstr>
      <vt:lpstr>Unselfishness</vt:lpstr>
      <vt:lpstr>PowerPoint Presentation</vt:lpstr>
      <vt:lpstr>Courage</vt:lpstr>
      <vt:lpstr>PowerPoint Presentation</vt:lpstr>
      <vt:lpstr>Knowledge</vt:lpstr>
      <vt:lpstr>PowerPoint Presentation</vt:lpstr>
      <vt:lpstr>Loyalty</vt:lpstr>
      <vt:lpstr>PowerPoint Presentation</vt:lpstr>
      <vt:lpstr>Endurance</vt:lpstr>
      <vt:lpstr>PowerPoint Presentation</vt:lpstr>
      <vt:lpstr>How to be a Leader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Green</dc:creator>
  <cp:lastModifiedBy>Chad Green</cp:lastModifiedBy>
  <cp:revision>8</cp:revision>
  <dcterms:created xsi:type="dcterms:W3CDTF">2018-04-12T05:55:56Z</dcterms:created>
  <dcterms:modified xsi:type="dcterms:W3CDTF">2019-09-07T16:27:11Z</dcterms:modified>
</cp:coreProperties>
</file>